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athway Gothic One" charset="1" panose="02000506050000020004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8066" y="0"/>
            <a:ext cx="7239934" cy="10287000"/>
            <a:chOff x="0" y="0"/>
            <a:chExt cx="965324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54" t="0" r="26554" b="0"/>
            <a:stretch>
              <a:fillRect/>
            </a:stretch>
          </p:blipFill>
          <p:spPr>
            <a:xfrm flipH="false" flipV="false">
              <a:off x="0" y="0"/>
              <a:ext cx="9653245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162076"/>
            <a:ext cx="8813412" cy="263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7"/>
              </a:lnSpc>
            </a:pPr>
            <a:r>
              <a:rPr lang="en-US" sz="9842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Transformación Digital de GreenEnergy SPA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296400"/>
            <a:ext cx="7122490" cy="31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"/>
                <a:ea typeface="Open Sans"/>
                <a:cs typeface="Open Sans"/>
                <a:sym typeface="Open Sans"/>
              </a:rPr>
              <a:t>Omar Hurtado, Gerardo Soto, Valeria Fonseca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725" y="5003529"/>
            <a:ext cx="5016337" cy="31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"/>
                <a:ea typeface="Open Sans"/>
                <a:cs typeface="Open Sans"/>
                <a:sym typeface="Open Sans"/>
              </a:rPr>
              <a:t>De lo tradicional a lo ágil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8286" y="3280999"/>
            <a:ext cx="7351014" cy="3725003"/>
          </a:xfrm>
          <a:custGeom>
            <a:avLst/>
            <a:gdLst/>
            <a:ahLst/>
            <a:cxnLst/>
            <a:rect r="r" b="b" t="t" l="l"/>
            <a:pathLst>
              <a:path h="3725003" w="7351014">
                <a:moveTo>
                  <a:pt x="0" y="0"/>
                </a:moveTo>
                <a:lnTo>
                  <a:pt x="7351014" y="0"/>
                </a:lnTo>
                <a:lnTo>
                  <a:pt x="7351014" y="3725002"/>
                </a:lnTo>
                <a:lnTo>
                  <a:pt x="0" y="372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3" t="-9417" r="-12407" b="-78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5314785" cy="71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3"/>
              </a:lnSpc>
            </a:pPr>
            <a:r>
              <a:rPr lang="en-US" sz="4490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Requisitos no Funcionales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9393" y="2081082"/>
            <a:ext cx="5917060" cy="69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R.27 Escalabilidad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equipo de desarrollo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R.28 Disponibilidad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cliente, técnico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R.29 Rendimiento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Equipo de desarrollo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R.30 Mantenibilidad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equipo de desarrollo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R.31 Seguridad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equipo de desarrollo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R.32 Usabilidad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Equipo de desarrollo, cliente, técnico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R.33 Compatibilidad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Equipo de desarrollo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2301"/>
              </a:lnSpc>
            </a:pPr>
            <a:r>
              <a:rPr lang="en-US" sz="20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R.34 Testing continuo</a:t>
            </a:r>
          </a:p>
          <a:p>
            <a:pPr algn="l">
              <a:lnSpc>
                <a:spcPts val="2301"/>
              </a:lnSpc>
            </a:pPr>
            <a:r>
              <a:rPr lang="en-US" sz="20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equipo de desarrollo</a:t>
            </a:r>
          </a:p>
          <a:p>
            <a:pPr algn="l">
              <a:lnSpc>
                <a:spcPts val="2301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8532369" y="775457"/>
            <a:ext cx="0" cy="8736086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9398" y="7124445"/>
            <a:ext cx="9418602" cy="3162555"/>
            <a:chOff x="0" y="0"/>
            <a:chExt cx="2480620" cy="832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0620" cy="832936"/>
            </a:xfrm>
            <a:custGeom>
              <a:avLst/>
              <a:gdLst/>
              <a:ahLst/>
              <a:cxnLst/>
              <a:rect r="r" b="b" t="t" l="l"/>
              <a:pathLst>
                <a:path h="832936" w="2480620">
                  <a:moveTo>
                    <a:pt x="0" y="0"/>
                  </a:moveTo>
                  <a:lnTo>
                    <a:pt x="2480620" y="0"/>
                  </a:lnTo>
                  <a:lnTo>
                    <a:pt x="2480620" y="832936"/>
                  </a:lnTo>
                  <a:lnTo>
                    <a:pt x="0" y="832936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0620" cy="871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821235" y="3050410"/>
            <a:ext cx="14645531" cy="4186181"/>
          </a:xfrm>
          <a:custGeom>
            <a:avLst/>
            <a:gdLst/>
            <a:ahLst/>
            <a:cxnLst/>
            <a:rect r="r" b="b" t="t" l="l"/>
            <a:pathLst>
              <a:path h="4186181" w="14645531">
                <a:moveTo>
                  <a:pt x="0" y="0"/>
                </a:moveTo>
                <a:lnTo>
                  <a:pt x="14645530" y="0"/>
                </a:lnTo>
                <a:lnTo>
                  <a:pt x="14645530" y="4186180"/>
                </a:lnTo>
                <a:lnTo>
                  <a:pt x="0" y="418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17" r="0" b="19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76872" y="2754458"/>
            <a:ext cx="17596172" cy="4794957"/>
          </a:xfrm>
          <a:custGeom>
            <a:avLst/>
            <a:gdLst/>
            <a:ahLst/>
            <a:cxnLst/>
            <a:rect r="r" b="b" t="t" l="l"/>
            <a:pathLst>
              <a:path h="4794957" w="17596172">
                <a:moveTo>
                  <a:pt x="0" y="0"/>
                </a:moveTo>
                <a:lnTo>
                  <a:pt x="17596173" y="0"/>
                </a:lnTo>
                <a:lnTo>
                  <a:pt x="17596173" y="4794957"/>
                </a:lnTo>
                <a:lnTo>
                  <a:pt x="0" y="479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9948" y="921248"/>
            <a:ext cx="8048726" cy="8444504"/>
          </a:xfrm>
          <a:custGeom>
            <a:avLst/>
            <a:gdLst/>
            <a:ahLst/>
            <a:cxnLst/>
            <a:rect r="r" b="b" t="t" l="l"/>
            <a:pathLst>
              <a:path h="8444504" w="8048726">
                <a:moveTo>
                  <a:pt x="0" y="0"/>
                </a:moveTo>
                <a:lnTo>
                  <a:pt x="8048726" y="0"/>
                </a:lnTo>
                <a:lnTo>
                  <a:pt x="8048726" y="8444504"/>
                </a:lnTo>
                <a:lnTo>
                  <a:pt x="0" y="844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3153" y="1095375"/>
            <a:ext cx="3301347" cy="146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5443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Diagrama de microservicios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968" y="2924710"/>
            <a:ext cx="15778064" cy="4437581"/>
          </a:xfrm>
          <a:custGeom>
            <a:avLst/>
            <a:gdLst/>
            <a:ahLst/>
            <a:cxnLst/>
            <a:rect r="r" b="b" t="t" l="l"/>
            <a:pathLst>
              <a:path h="4437581" w="15778064">
                <a:moveTo>
                  <a:pt x="0" y="0"/>
                </a:moveTo>
                <a:lnTo>
                  <a:pt x="15778064" y="0"/>
                </a:lnTo>
                <a:lnTo>
                  <a:pt x="15778064" y="4437580"/>
                </a:lnTo>
                <a:lnTo>
                  <a:pt x="0" y="443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739818" cy="7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5443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Diagrama de clases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7434" y="2031904"/>
            <a:ext cx="14653132" cy="7254971"/>
          </a:xfrm>
          <a:custGeom>
            <a:avLst/>
            <a:gdLst/>
            <a:ahLst/>
            <a:cxnLst/>
            <a:rect r="r" b="b" t="t" l="l"/>
            <a:pathLst>
              <a:path h="7254971" w="14653132">
                <a:moveTo>
                  <a:pt x="0" y="0"/>
                </a:moveTo>
                <a:lnTo>
                  <a:pt x="14653132" y="0"/>
                </a:lnTo>
                <a:lnTo>
                  <a:pt x="14653132" y="7254971"/>
                </a:lnTo>
                <a:lnTo>
                  <a:pt x="0" y="725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739818" cy="7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5443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Diagrama N°3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44468"/>
            <a:ext cx="16132444" cy="6699813"/>
          </a:xfrm>
          <a:custGeom>
            <a:avLst/>
            <a:gdLst/>
            <a:ahLst/>
            <a:cxnLst/>
            <a:rect r="r" b="b" t="t" l="l"/>
            <a:pathLst>
              <a:path h="6699813" w="16132444">
                <a:moveTo>
                  <a:pt x="0" y="0"/>
                </a:moveTo>
                <a:lnTo>
                  <a:pt x="16132444" y="0"/>
                </a:lnTo>
                <a:lnTo>
                  <a:pt x="16132444" y="6699813"/>
                </a:lnTo>
                <a:lnTo>
                  <a:pt x="0" y="6699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739818" cy="7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5443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Diagrama N°4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1712" y="7868154"/>
            <a:ext cx="1907627" cy="1696054"/>
          </a:xfrm>
          <a:custGeom>
            <a:avLst/>
            <a:gdLst/>
            <a:ahLst/>
            <a:cxnLst/>
            <a:rect r="r" b="b" t="t" l="l"/>
            <a:pathLst>
              <a:path h="1696054" w="1907627">
                <a:moveTo>
                  <a:pt x="0" y="0"/>
                </a:moveTo>
                <a:lnTo>
                  <a:pt x="1907627" y="0"/>
                </a:lnTo>
                <a:lnTo>
                  <a:pt x="1907627" y="1696054"/>
                </a:lnTo>
                <a:lnTo>
                  <a:pt x="0" y="169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4505" y="1937539"/>
            <a:ext cx="14378991" cy="5422078"/>
          </a:xfrm>
          <a:custGeom>
            <a:avLst/>
            <a:gdLst/>
            <a:ahLst/>
            <a:cxnLst/>
            <a:rect r="r" b="b" t="t" l="l"/>
            <a:pathLst>
              <a:path h="5422078" w="14378991">
                <a:moveTo>
                  <a:pt x="0" y="0"/>
                </a:moveTo>
                <a:lnTo>
                  <a:pt x="14378990" y="0"/>
                </a:lnTo>
                <a:lnTo>
                  <a:pt x="14378990" y="5422078"/>
                </a:lnTo>
                <a:lnTo>
                  <a:pt x="0" y="5422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9398" y="7124445"/>
            <a:ext cx="9418602" cy="3162555"/>
            <a:chOff x="0" y="0"/>
            <a:chExt cx="2480620" cy="832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0620" cy="832936"/>
            </a:xfrm>
            <a:custGeom>
              <a:avLst/>
              <a:gdLst/>
              <a:ahLst/>
              <a:cxnLst/>
              <a:rect r="r" b="b" t="t" l="l"/>
              <a:pathLst>
                <a:path h="832936" w="2480620">
                  <a:moveTo>
                    <a:pt x="0" y="0"/>
                  </a:moveTo>
                  <a:lnTo>
                    <a:pt x="2480620" y="0"/>
                  </a:lnTo>
                  <a:lnTo>
                    <a:pt x="2480620" y="832936"/>
                  </a:lnTo>
                  <a:lnTo>
                    <a:pt x="0" y="832936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0620" cy="871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2289811" y="2239037"/>
            <a:ext cx="13708378" cy="5808925"/>
          </a:xfrm>
          <a:custGeom>
            <a:avLst/>
            <a:gdLst/>
            <a:ahLst/>
            <a:cxnLst/>
            <a:rect r="r" b="b" t="t" l="l"/>
            <a:pathLst>
              <a:path h="5808925" w="13708378">
                <a:moveTo>
                  <a:pt x="0" y="0"/>
                </a:moveTo>
                <a:lnTo>
                  <a:pt x="13708378" y="0"/>
                </a:lnTo>
                <a:lnTo>
                  <a:pt x="13708378" y="5808926"/>
                </a:lnTo>
                <a:lnTo>
                  <a:pt x="0" y="5808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40" r="0" b="614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127366" y="2826502"/>
            <a:ext cx="14033269" cy="4595896"/>
          </a:xfrm>
          <a:custGeom>
            <a:avLst/>
            <a:gdLst/>
            <a:ahLst/>
            <a:cxnLst/>
            <a:rect r="r" b="b" t="t" l="l"/>
            <a:pathLst>
              <a:path h="4595896" w="14033269">
                <a:moveTo>
                  <a:pt x="0" y="0"/>
                </a:moveTo>
                <a:lnTo>
                  <a:pt x="14033268" y="0"/>
                </a:lnTo>
                <a:lnTo>
                  <a:pt x="14033268" y="4595896"/>
                </a:lnTo>
                <a:lnTo>
                  <a:pt x="0" y="459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323326"/>
            <a:ext cx="18288000" cy="2963674"/>
            <a:chOff x="0" y="0"/>
            <a:chExt cx="24384000" cy="39515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7838" r="0" b="37838"/>
            <a:stretch>
              <a:fillRect/>
            </a:stretch>
          </p:blipFill>
          <p:spPr>
            <a:xfrm flipH="false" flipV="false">
              <a:off x="0" y="0"/>
              <a:ext cx="24384000" cy="39515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07937" y="2973345"/>
            <a:ext cx="3650486" cy="3358447"/>
          </a:xfrm>
          <a:custGeom>
            <a:avLst/>
            <a:gdLst/>
            <a:ahLst/>
            <a:cxnLst/>
            <a:rect r="r" b="b" t="t" l="l"/>
            <a:pathLst>
              <a:path h="3358447" w="3650486">
                <a:moveTo>
                  <a:pt x="0" y="0"/>
                </a:moveTo>
                <a:lnTo>
                  <a:pt x="3650486" y="0"/>
                </a:lnTo>
                <a:lnTo>
                  <a:pt x="3650486" y="3358447"/>
                </a:lnTo>
                <a:lnTo>
                  <a:pt x="0" y="335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54587"/>
            <a:ext cx="3558284" cy="62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Contenidos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" y="2108504"/>
            <a:ext cx="5139016" cy="483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01/ Introducción</a:t>
            </a:r>
          </a:p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02/ Definición del problema</a:t>
            </a:r>
          </a:p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03/ Estrategia de microservicios</a:t>
            </a:r>
          </a:p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04/ Herramientas utilizadas</a:t>
            </a:r>
          </a:p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05/ Enfoque ético en el desarrollo</a:t>
            </a:r>
          </a:p>
          <a:p>
            <a:pPr algn="l">
              <a:lnSpc>
                <a:spcPts val="6477"/>
              </a:lnSpc>
            </a:pPr>
            <a:r>
              <a:rPr lang="en-US" sz="3159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06/ Análisis de requerimientos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4816" y="2108504"/>
            <a:ext cx="5299367" cy="401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1"/>
              </a:lnSpc>
            </a:pPr>
            <a:r>
              <a:rPr lang="en-US" sz="3161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07/ Análisis del sistema actual</a:t>
            </a:r>
          </a:p>
          <a:p>
            <a:pPr algn="l">
              <a:lnSpc>
                <a:spcPts val="6481"/>
              </a:lnSpc>
            </a:pPr>
            <a:r>
              <a:rPr lang="en-US" sz="3161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08/ Diseño de la nueva arquitectura</a:t>
            </a:r>
          </a:p>
          <a:p>
            <a:pPr algn="l">
              <a:lnSpc>
                <a:spcPts val="6481"/>
              </a:lnSpc>
            </a:pPr>
            <a:r>
              <a:rPr lang="en-US" sz="3161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09/ Planificación de la migración</a:t>
            </a:r>
          </a:p>
          <a:p>
            <a:pPr algn="l">
              <a:lnSpc>
                <a:spcPts val="6481"/>
              </a:lnSpc>
            </a:pPr>
            <a:r>
              <a:rPr lang="en-US" sz="3161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09/ Planificacion ágil</a:t>
            </a:r>
          </a:p>
          <a:p>
            <a:pPr algn="l">
              <a:lnSpc>
                <a:spcPts val="6481"/>
              </a:lnSpc>
            </a:pPr>
            <a:r>
              <a:rPr lang="en-US" sz="3161">
                <a:solidFill>
                  <a:srgbClr val="003C5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10/ Conclusión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3612" y="0"/>
            <a:ext cx="9764388" cy="10287000"/>
            <a:chOff x="0" y="0"/>
            <a:chExt cx="1301918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904" r="0" b="14904"/>
            <a:stretch>
              <a:fillRect/>
            </a:stretch>
          </p:blipFill>
          <p:spPr>
            <a:xfrm flipH="false" flipV="false">
              <a:off x="0" y="0"/>
              <a:ext cx="1301918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419480" y="207268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028" y="4174892"/>
            <a:ext cx="7246339" cy="96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7069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Muchas 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16667"/>
            <a:ext cx="18288000" cy="4270333"/>
            <a:chOff x="0" y="0"/>
            <a:chExt cx="24384000" cy="56937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461" r="0" b="26556"/>
            <a:stretch>
              <a:fillRect/>
            </a:stretch>
          </p:blipFill>
          <p:spPr>
            <a:xfrm flipH="false" flipV="false">
              <a:off x="0" y="0"/>
              <a:ext cx="24384000" cy="569377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2968453" y="1149725"/>
            <a:ext cx="3735318" cy="3687777"/>
          </a:xfrm>
          <a:custGeom>
            <a:avLst/>
            <a:gdLst/>
            <a:ahLst/>
            <a:cxnLst/>
            <a:rect r="r" b="b" t="t" l="l"/>
            <a:pathLst>
              <a:path h="3687777" w="3735318">
                <a:moveTo>
                  <a:pt x="0" y="0"/>
                </a:moveTo>
                <a:lnTo>
                  <a:pt x="3735318" y="0"/>
                </a:lnTo>
                <a:lnTo>
                  <a:pt x="3735318" y="3687777"/>
                </a:lnTo>
                <a:lnTo>
                  <a:pt x="0" y="3687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1150"/>
            <a:ext cx="5393964" cy="75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1"/>
              </a:lnSpc>
            </a:pPr>
            <a:r>
              <a:rPr lang="en-US" sz="48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11542"/>
            <a:ext cx="11024161" cy="246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20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GreenEnergy SPA, empresa dedicada a la instalación y mantenimiento de paneles solares, enfrenta dificultades en la gestión de proyectos, seguimiento de instalaciones, solicitudes de mantenimiento y atención al cliente debido a un sistema obsoleto basado en una arquitectura monolítica.</a:t>
            </a:r>
          </a:p>
          <a:p>
            <a:pPr algn="l">
              <a:lnSpc>
                <a:spcPts val="2811"/>
              </a:lnSpc>
            </a:pPr>
          </a:p>
          <a:p>
            <a:pPr algn="l">
              <a:lnSpc>
                <a:spcPts val="2811"/>
              </a:lnSpc>
            </a:pPr>
            <a:r>
              <a:rPr lang="en-US" sz="20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 caso de estudio busca diseñar e implementar una solución tecnológica que modernice su sistema, optimizando la administración y mejorando la experiencia del cliente.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1712" y="7968373"/>
            <a:ext cx="1907627" cy="1696054"/>
          </a:xfrm>
          <a:custGeom>
            <a:avLst/>
            <a:gdLst/>
            <a:ahLst/>
            <a:cxnLst/>
            <a:rect r="r" b="b" t="t" l="l"/>
            <a:pathLst>
              <a:path h="1696054" w="1907627">
                <a:moveTo>
                  <a:pt x="0" y="0"/>
                </a:moveTo>
                <a:lnTo>
                  <a:pt x="1907627" y="0"/>
                </a:lnTo>
                <a:lnTo>
                  <a:pt x="1907627" y="1696054"/>
                </a:lnTo>
                <a:lnTo>
                  <a:pt x="0" y="169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840" y="1998551"/>
            <a:ext cx="15516320" cy="5521224"/>
          </a:xfrm>
          <a:custGeom>
            <a:avLst/>
            <a:gdLst/>
            <a:ahLst/>
            <a:cxnLst/>
            <a:rect r="r" b="b" t="t" l="l"/>
            <a:pathLst>
              <a:path h="5521224" w="15516320">
                <a:moveTo>
                  <a:pt x="0" y="0"/>
                </a:moveTo>
                <a:lnTo>
                  <a:pt x="15516320" y="0"/>
                </a:lnTo>
                <a:lnTo>
                  <a:pt x="15516320" y="5521223"/>
                </a:lnTo>
                <a:lnTo>
                  <a:pt x="0" y="552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224" r="0" b="7224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01694" y="2420375"/>
            <a:ext cx="17064192" cy="5119258"/>
          </a:xfrm>
          <a:custGeom>
            <a:avLst/>
            <a:gdLst/>
            <a:ahLst/>
            <a:cxnLst/>
            <a:rect r="r" b="b" t="t" l="l"/>
            <a:pathLst>
              <a:path h="5119258" w="17064192">
                <a:moveTo>
                  <a:pt x="0" y="0"/>
                </a:moveTo>
                <a:lnTo>
                  <a:pt x="17064193" y="0"/>
                </a:lnTo>
                <a:lnTo>
                  <a:pt x="17064193" y="5119257"/>
                </a:lnTo>
                <a:lnTo>
                  <a:pt x="0" y="511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40" r="0" b="614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289965" y="2313853"/>
            <a:ext cx="13708070" cy="5659295"/>
          </a:xfrm>
          <a:custGeom>
            <a:avLst/>
            <a:gdLst/>
            <a:ahLst/>
            <a:cxnLst/>
            <a:rect r="r" b="b" t="t" l="l"/>
            <a:pathLst>
              <a:path h="5659295" w="13708070">
                <a:moveTo>
                  <a:pt x="0" y="0"/>
                </a:moveTo>
                <a:lnTo>
                  <a:pt x="13708070" y="0"/>
                </a:lnTo>
                <a:lnTo>
                  <a:pt x="13708070" y="5659294"/>
                </a:lnTo>
                <a:lnTo>
                  <a:pt x="0" y="5659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444" y="1460261"/>
            <a:ext cx="16044856" cy="6217382"/>
          </a:xfrm>
          <a:custGeom>
            <a:avLst/>
            <a:gdLst/>
            <a:ahLst/>
            <a:cxnLst/>
            <a:rect r="r" b="b" t="t" l="l"/>
            <a:pathLst>
              <a:path h="6217382" w="16044856">
                <a:moveTo>
                  <a:pt x="0" y="0"/>
                </a:moveTo>
                <a:lnTo>
                  <a:pt x="16044856" y="0"/>
                </a:lnTo>
                <a:lnTo>
                  <a:pt x="16044856" y="6217382"/>
                </a:lnTo>
                <a:lnTo>
                  <a:pt x="0" y="621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9635" y="8067274"/>
            <a:ext cx="1735284" cy="1544403"/>
          </a:xfrm>
          <a:custGeom>
            <a:avLst/>
            <a:gdLst/>
            <a:ahLst/>
            <a:cxnLst/>
            <a:rect r="r" b="b" t="t" l="l"/>
            <a:pathLst>
              <a:path h="1544403" w="1735284">
                <a:moveTo>
                  <a:pt x="0" y="0"/>
                </a:moveTo>
                <a:lnTo>
                  <a:pt x="1735285" y="0"/>
                </a:lnTo>
                <a:lnTo>
                  <a:pt x="1735285" y="1544403"/>
                </a:lnTo>
                <a:lnTo>
                  <a:pt x="0" y="154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940353"/>
            <a:ext cx="18288000" cy="16167706"/>
            <a:chOff x="0" y="0"/>
            <a:chExt cx="24384000" cy="215569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6864" r="0" b="4234"/>
            <a:stretch>
              <a:fillRect/>
            </a:stretch>
          </p:blipFill>
          <p:spPr>
            <a:xfrm flipH="false" flipV="false">
              <a:off x="0" y="0"/>
              <a:ext cx="24384000" cy="2155694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962553" y="2788584"/>
            <a:ext cx="14362893" cy="4709832"/>
          </a:xfrm>
          <a:custGeom>
            <a:avLst/>
            <a:gdLst/>
            <a:ahLst/>
            <a:cxnLst/>
            <a:rect r="r" b="b" t="t" l="l"/>
            <a:pathLst>
              <a:path h="4709832" w="14362893">
                <a:moveTo>
                  <a:pt x="0" y="0"/>
                </a:moveTo>
                <a:lnTo>
                  <a:pt x="14362894" y="0"/>
                </a:lnTo>
                <a:lnTo>
                  <a:pt x="14362894" y="4709832"/>
                </a:lnTo>
                <a:lnTo>
                  <a:pt x="0" y="4709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0620" y="324214"/>
            <a:ext cx="5393964" cy="7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6"/>
              </a:lnSpc>
            </a:pPr>
            <a:r>
              <a:rPr lang="en-US" sz="45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4943" y="1363860"/>
            <a:ext cx="5145319" cy="88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 Inicio de sesión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técnico, cliente, coordinador,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 Gestión de usuarios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R.3 Configuración de roles y permisos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R.4 Monitorización del sistema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R.5 Respaldo y restauración de datos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R.6 Gestión de proyectos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R.7 Seguimiento de proyectos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Coordinador, cliente,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R.8 Coordinación de técnicos y recursos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RR.9 Generación de reportes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33709" y="1363860"/>
            <a:ext cx="4881152" cy="856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R.10 Gestión de perfil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técnico, cliente, coordinador,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R.11 Registro de problemas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Técnico, cliente,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R.12 Gestión de inventario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Coordinador,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R.13 Atención de solicitudes de soporte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Soporte técnico, cliente, coordinador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R.14 Registro de cliente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R.15 Portal de cliente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R.16 Solicitud de instalación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R.17 Gestión y agendamiento de mantenimiento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Cliente, coordinador, técnico</a:t>
            </a:r>
          </a:p>
          <a:p>
            <a:pPr algn="l">
              <a:lnSpc>
                <a:spcPts val="233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109459" y="1363860"/>
            <a:ext cx="5402293" cy="88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R.18 Sistema de reseñas y calificaciones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R.19 Notificaciones automáticas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Técnico, cliente, coordinador,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R.20 Panel de administración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R.21 Panel de técnico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R.22 Portal de coordinación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Coordinador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R.23 Portal de soporte técnico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R.24 Historial de consumo energético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Cliente, Administrador, Soporte Técnico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R.25 Generación de facturas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Administrador, Cliente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  <a:r>
              <a:rPr lang="en-US" sz="20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R.26 Historial de transacciones</a:t>
            </a:r>
          </a:p>
          <a:p>
            <a:pPr algn="l">
              <a:lnSpc>
                <a:spcPts val="2336"/>
              </a:lnSpc>
            </a:pPr>
            <a:r>
              <a:rPr lang="en-US" sz="20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Actores: Cliente, Administrador</a:t>
            </a:r>
          </a:p>
          <a:p>
            <a:pPr algn="l">
              <a:lnSpc>
                <a:spcPts val="2336"/>
              </a:lnSpc>
            </a:pPr>
          </a:p>
          <a:p>
            <a:pPr algn="l">
              <a:lnSpc>
                <a:spcPts val="233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DAGjVz2gkNw</dc:identifier>
  <dcterms:modified xsi:type="dcterms:W3CDTF">2011-08-01T06:04:30Z</dcterms:modified>
  <cp:revision>1</cp:revision>
  <dc:title>GreenEnergy SPA</dc:title>
</cp:coreProperties>
</file>